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21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Data Analysis and Visualisation System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Algorithms and Data Structures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Completed by Anvar Khalmuratov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663C5C8-EE51-B11E-62FB-9179F676F0B9}"/>
              </a:ext>
            </a:extLst>
          </p:cNvPr>
          <p:cNvSpPr/>
          <p:nvPr/>
        </p:nvSpPr>
        <p:spPr>
          <a:xfrm>
            <a:off x="12827358" y="7727325"/>
            <a:ext cx="1648496" cy="36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Text 0"/>
          <p:cNvSpPr/>
          <p:nvPr/>
        </p:nvSpPr>
        <p:spPr>
          <a:xfrm>
            <a:off x="758666" y="521613"/>
            <a:ext cx="10809923" cy="474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Problem Statement: The Quest for Efficient Data Management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666" y="1450777"/>
            <a:ext cx="6325195" cy="1213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In today's data-driven world, the ability to store, retrieve, and analyse vast amounts of information efficiently is paramount. This project addresses the critical need for a system capable of handling these challenges with speed and precision.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666" y="2834878"/>
            <a:ext cx="6325195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Efficient Data Storage and Analysis: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Managing large datasets requires intelligent structures to optimise storage and retrieval.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666" y="3507938"/>
            <a:ext cx="6325195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Fast Searching, Sorting, and Grouping: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Rapid access to specific data points, organised sequences, and aggregated information are core requirements for effective data handling.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666" y="4484370"/>
            <a:ext cx="6325195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Analysis of Algorithm Performance: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Understanding the efficiency of different algorithms is crucial for selecting the most appropriate solutions for various computational tasks.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158" y="1493520"/>
            <a:ext cx="6325195" cy="6325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71B420A1-BCDB-3546-80FF-984BABD90A8B}"/>
              </a:ext>
            </a:extLst>
          </p:cNvPr>
          <p:cNvSpPr/>
          <p:nvPr/>
        </p:nvSpPr>
        <p:spPr>
          <a:xfrm>
            <a:off x="12827358" y="7727325"/>
            <a:ext cx="1648496" cy="36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51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7766" y="310277"/>
            <a:ext cx="416028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Comprehensive Data Structures Utilised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37766" y="761643"/>
            <a:ext cx="8241268" cy="36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Our system employs a diverse array of data structures, each chosen for its specific strengths in handling different data organisation and retrieval scenarios. These foundational elements ensure both efficiency and flexibility.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937766" y="1249561"/>
            <a:ext cx="8241268" cy="1808202"/>
          </a:xfrm>
          <a:prstGeom prst="roundRect">
            <a:avLst>
              <a:gd name="adj" fmla="val 262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953006" y="1264801"/>
            <a:ext cx="451366" cy="1777722"/>
          </a:xfrm>
          <a:prstGeom prst="roundRect">
            <a:avLst>
              <a:gd name="adj" fmla="val 644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90285" y="2047875"/>
            <a:ext cx="16918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17124" y="1377553"/>
            <a:ext cx="1410533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Linear Structures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17124" y="1621512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Fundamental for sequential data access.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7124" y="1869638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Array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17124" y="2089547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Stack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7124" y="2309455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Queue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7124" y="2529364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Deque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17124" y="2749272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Circular List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937766" y="3170515"/>
            <a:ext cx="8241268" cy="1368385"/>
          </a:xfrm>
          <a:prstGeom prst="roundRect">
            <a:avLst>
              <a:gd name="adj" fmla="val 346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953006" y="3185755"/>
            <a:ext cx="451366" cy="1337905"/>
          </a:xfrm>
          <a:prstGeom prst="roundRect">
            <a:avLst>
              <a:gd name="adj" fmla="val 644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090285" y="3748921"/>
            <a:ext cx="16918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17124" y="3298508"/>
            <a:ext cx="1439228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Associative Structures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17124" y="3542467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Designed for key-value pair storage and quick lookups.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517124" y="3790593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Hash Tables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17124" y="4010501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Map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517124" y="4230410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Set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937766" y="4651653"/>
            <a:ext cx="8241268" cy="1588294"/>
          </a:xfrm>
          <a:prstGeom prst="roundRect">
            <a:avLst>
              <a:gd name="adj" fmla="val 298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5953006" y="4666893"/>
            <a:ext cx="451366" cy="1557814"/>
          </a:xfrm>
          <a:prstGeom prst="roundRect">
            <a:avLst>
              <a:gd name="adj" fmla="val 644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090285" y="5339953"/>
            <a:ext cx="16918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517124" y="4779645"/>
            <a:ext cx="1410533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Tree Structures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517124" y="5023604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Hierarchical organisation for efficient searching and sorting.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6517124" y="5271730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Binary Search Tree (BST)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517124" y="5491639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AVL Tree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6517124" y="5711547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Red-Black Tree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6517124" y="5931456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Trie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5937766" y="6352699"/>
            <a:ext cx="8241268" cy="1588294"/>
          </a:xfrm>
          <a:prstGeom prst="roundRect">
            <a:avLst>
              <a:gd name="adj" fmla="val 298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hape 30"/>
          <p:cNvSpPr/>
          <p:nvPr/>
        </p:nvSpPr>
        <p:spPr>
          <a:xfrm>
            <a:off x="5953006" y="6367939"/>
            <a:ext cx="451366" cy="1557814"/>
          </a:xfrm>
          <a:prstGeom prst="roundRect">
            <a:avLst>
              <a:gd name="adj" fmla="val 644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ru-KZ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6090285" y="7040999"/>
            <a:ext cx="16918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6517124" y="6480691"/>
            <a:ext cx="1455063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Specialised Structures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3"/>
          <p:cNvSpPr/>
          <p:nvPr/>
        </p:nvSpPr>
        <p:spPr>
          <a:xfrm>
            <a:off x="6517124" y="6724650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Optimised for unique computational demands.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6517124" y="6972776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Heap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6517124" y="7192685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Bloom Filter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6517124" y="7412593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Segment Tree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37"/>
          <p:cNvSpPr/>
          <p:nvPr/>
        </p:nvSpPr>
        <p:spPr>
          <a:xfrm>
            <a:off x="6517124" y="7632502"/>
            <a:ext cx="753391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Fenwick Tree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513517"/>
            <a:ext cx="4929783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Exploring Sorting Algorithms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6760" y="1260277"/>
            <a:ext cx="7650480" cy="895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Efficient sorting is a cornerstone of data processing. This project implements and compares a range of sorting algorithms, from basic to advanced, highlighting their operational differences and performance characteristics.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2366129"/>
            <a:ext cx="933569" cy="13742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67019" y="2552819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Simple Sorts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867019" y="2956441"/>
            <a:ext cx="6530221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Bubble, Selection, Insertion Sort: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Ideal for small datasets due to their straightforward logic, but less efficient for larger volumes.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3740348"/>
            <a:ext cx="933569" cy="13742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67019" y="3927038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Efficient Sorts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867019" y="4330660"/>
            <a:ext cx="6530221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Merge, Quick, Heap Sort: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Utilise divide-and-conquer strategies or tree-like structures for significantly better performance on larger datasets.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" y="5114568"/>
            <a:ext cx="933569" cy="13742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67019" y="5301258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Specialised Sorts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867019" y="5704880"/>
            <a:ext cx="6530221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Counting and Radix Sort: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Non-comparison sorts that can achieve linear time complexity under specific conditions, often for integer data.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26795" y="6908840"/>
            <a:ext cx="7370445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"The true measure of an algorithm's elegance is its efficiency when handling the unwieldy."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746760" y="6698813"/>
            <a:ext cx="22860" cy="101727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08992"/>
            <a:ext cx="7138630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Effective Search Algorithms Implemented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0331" y="1341834"/>
            <a:ext cx="13149739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Locating specific data within a collection is a frequent operation. Our system incorporates various search algorithms, each offering different performance characteristics depending on the data's structure.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40331" y="2350770"/>
            <a:ext cx="3762018" cy="2784634"/>
          </a:xfrm>
          <a:prstGeom prst="roundRect">
            <a:avLst>
              <a:gd name="adj" fmla="val 27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932974" y="2543413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731" y="2696051"/>
            <a:ext cx="249793" cy="2497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2974" y="3283744"/>
            <a:ext cx="23137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Linear Search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32974" y="3757851"/>
            <a:ext cx="3376732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simple, brute-force approach that checks each element sequentially until a match is found. Suitable for unsorted or small datasets.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7372" y="2350770"/>
            <a:ext cx="3762137" cy="2784634"/>
          </a:xfrm>
          <a:prstGeom prst="roundRect">
            <a:avLst>
              <a:gd name="adj" fmla="val 27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880015" y="2543413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772" y="2696051"/>
            <a:ext cx="249793" cy="2497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880015" y="3283744"/>
            <a:ext cx="23137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Binary Search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880015" y="3757851"/>
            <a:ext cx="3376851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Highly efficient for sorted arrays, rapidly narrowing down the search space by repeatedly dividing the list in half.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40331" y="5320427"/>
            <a:ext cx="7709178" cy="2192179"/>
          </a:xfrm>
          <a:prstGeom prst="roundRect">
            <a:avLst>
              <a:gd name="adj" fmla="val 354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32974" y="5513070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5731" y="5665708"/>
            <a:ext cx="249793" cy="24979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2974" y="6253401"/>
            <a:ext cx="23137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Hash Table Search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32974" y="6727508"/>
            <a:ext cx="732389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Leverages hash functions to directly compute an index, providing average O(1) time complexity for lookups, making it extremely fast for large, dynamic datasets.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8613" y="2350770"/>
            <a:ext cx="4988957" cy="498895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A6F1CC5-7F9F-2990-07E5-F1CB08F8A522}"/>
              </a:ext>
            </a:extLst>
          </p:cNvPr>
          <p:cNvSpPr/>
          <p:nvPr/>
        </p:nvSpPr>
        <p:spPr>
          <a:xfrm>
            <a:off x="12827358" y="7727325"/>
            <a:ext cx="1648496" cy="36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821"/>
            <a:ext cx="109447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Complexity Analysis: Understanding Algorithm Performance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4378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crucial aspect of algorithm design is understanding its efficiency. We delve into time and space complexity using Big-O notation to rigorously evaluate and compare the performance of various algorithms.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8070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Time and Space Complexity (Big-O notation):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This mathematical notation describes how the runtime or space requirements of an algorithm grow as the input size increases. It provides a high-level understanding of performance bottlenecks.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229457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Comparison of O(n²) and O(n log n) Algorithms: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We contrast algorithms with quadratic complexity (e.g., simple sorts) against those with more efficient logarithmic-linear complexity (e.g., Merge Sort, Quick Sort), demonstrating the significant performance gains achievable with optimised approaches, especially for large inputs.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99574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Efficient Algorithms for Large Datasets:</a:t>
            </a: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The project emphasises the selection and implementation of algorithms that maintain scalability and responsiveness even when confronted with massive data volumes.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825353"/>
            <a:ext cx="6279356" cy="2920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8134826" y="574631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1F1F2D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94144" y="5746313"/>
            <a:ext cx="1162169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Input Size (n)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897427" y="574631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40405C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156746" y="5746313"/>
            <a:ext cx="135481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O(n log n) Time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1852672" y="574631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61618C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111990" y="5746313"/>
            <a:ext cx="106846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O(n^2) Time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64874" y="656498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This chart illustrates the significant performance difference between O(n log n) and O(n²) algorithms as the input size (n) increases.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A420B4-1628-C4D2-A1BC-BED1ED81EF23}"/>
              </a:ext>
            </a:extLst>
          </p:cNvPr>
          <p:cNvSpPr/>
          <p:nvPr/>
        </p:nvSpPr>
        <p:spPr>
          <a:xfrm>
            <a:off x="12827358" y="7727325"/>
            <a:ext cx="1648496" cy="36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519470"/>
            <a:ext cx="7634526" cy="943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Project Architecture &amp; Practical Demonstration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1137" y="1745933"/>
            <a:ext cx="7634526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 system is built with a clear, modular architecture, ensuring maintainability and scalability. We will demonstrate its capabilities through practical examples using real-world data.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29851" y="3146941"/>
            <a:ext cx="188595" cy="1105853"/>
          </a:xfrm>
          <a:prstGeom prst="roundRect">
            <a:avLst>
              <a:gd name="adj" fmla="val 42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41137" y="3023116"/>
            <a:ext cx="566023" cy="566023"/>
          </a:xfrm>
          <a:prstGeom prst="roundRect">
            <a:avLst>
              <a:gd name="adj" fmla="val 807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583" y="3164681"/>
            <a:ext cx="283012" cy="2830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95755" y="3052524"/>
            <a:ext cx="279618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Modular Project Structure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995755" y="3460433"/>
            <a:ext cx="687990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 system is designed with independent modules for each data structure and algorithm, promoting code reusability and ease of debugging.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712863" y="4724519"/>
            <a:ext cx="188595" cy="1105853"/>
          </a:xfrm>
          <a:prstGeom prst="roundRect">
            <a:avLst>
              <a:gd name="adj" fmla="val 42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524149" y="4600694"/>
            <a:ext cx="566023" cy="566023"/>
          </a:xfrm>
          <a:prstGeom prst="roundRect">
            <a:avLst>
              <a:gd name="adj" fmla="val 807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5595" y="4742259"/>
            <a:ext cx="283012" cy="2830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278767" y="4630103"/>
            <a:ext cx="254234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Data Loading from CSV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278767" y="5038011"/>
            <a:ext cx="6596896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Data is efficiently loaded from CSV files, showcasing the system's ability to handle external data sources and prepare them for analysis.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995874" y="6302097"/>
            <a:ext cx="188595" cy="1407795"/>
          </a:xfrm>
          <a:prstGeom prst="roundRect">
            <a:avLst>
              <a:gd name="adj" fmla="val 42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807160" y="6178272"/>
            <a:ext cx="566023" cy="566023"/>
          </a:xfrm>
          <a:prstGeom prst="roundRect">
            <a:avLst>
              <a:gd name="adj" fmla="val 807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8607" y="6319838"/>
            <a:ext cx="283012" cy="2830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61778" y="6207681"/>
            <a:ext cx="425922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Demonstration of Algorithms Execution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561778" y="6615589"/>
            <a:ext cx="6313884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live demonstration will illustrate the execution of various algorithms on loaded data, providing visual insights into their operational behaviour and performance.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09061C8-1892-7DD8-8D73-4B7DE907A1B5}"/>
              </a:ext>
            </a:extLst>
          </p:cNvPr>
          <p:cNvSpPr/>
          <p:nvPr/>
        </p:nvSpPr>
        <p:spPr>
          <a:xfrm>
            <a:off x="12827358" y="7727325"/>
            <a:ext cx="1648496" cy="36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05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Conclusion: A Comprehensive and Practical Solution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91297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This project successfully delivers a robust data analysis and visualisation system, fulfilling all course requirements and providing a practical platform for understanding fundamental algorithms and data structures.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088838"/>
            <a:ext cx="7556421" cy="4517588"/>
          </a:xfrm>
          <a:prstGeom prst="roundRect">
            <a:avLst>
              <a:gd name="adj" fmla="val 184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7810" y="3096458"/>
            <a:ext cx="3770590" cy="2723793"/>
          </a:xfrm>
          <a:prstGeom prst="roundRect">
            <a:avLst>
              <a:gd name="adj" fmla="val 306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86168" y="3294817"/>
            <a:ext cx="337387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All Required Components Implemented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86168" y="4034195"/>
            <a:ext cx="337387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comprehensive suite of linear, associative, tree, and specialised data structures, alongside a variety of sorting and searching algorithms, have been successfully integrated.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058400" y="3096458"/>
            <a:ext cx="3770590" cy="2723793"/>
          </a:xfrm>
          <a:prstGeom prst="rect">
            <a:avLst/>
          </a:prstGeom>
          <a:solidFill>
            <a:srgbClr val="E1E1EA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058400" y="3096458"/>
            <a:ext cx="22860" cy="2723793"/>
          </a:xfrm>
          <a:prstGeom prst="roundRect">
            <a:avLst>
              <a:gd name="adj" fmla="val 3646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56758" y="3294817"/>
            <a:ext cx="337387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Practical Demonstration of Behaviour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56758" y="4034195"/>
            <a:ext cx="337387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 system provides clear, tangible evidence of how algorithms operate in real-world scenarios, allowing for direct observation of their efficiency.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7810" y="5820251"/>
            <a:ext cx="7541181" cy="1778556"/>
          </a:xfrm>
          <a:prstGeom prst="rect">
            <a:avLst/>
          </a:prstGeom>
          <a:solidFill>
            <a:srgbClr val="E1E1EA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7810" y="5820251"/>
            <a:ext cx="7541181" cy="22860"/>
          </a:xfrm>
          <a:prstGeom prst="roundRect">
            <a:avLst>
              <a:gd name="adj" fmla="val 3646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ru-KZ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86168" y="6018609"/>
            <a:ext cx="41414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Meets All Assignment Requirements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86168" y="6447830"/>
            <a:ext cx="71444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From theoretical understanding to practical implementation and performance analysis, the project meticulously addresses every aspect outlined in the course brief.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F208C7C-F366-D1F5-A577-B48338D8E0F4}"/>
              </a:ext>
            </a:extLst>
          </p:cNvPr>
          <p:cNvSpPr/>
          <p:nvPr/>
        </p:nvSpPr>
        <p:spPr>
          <a:xfrm>
            <a:off x="12827358" y="7727325"/>
            <a:ext cx="1648496" cy="36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935</Words>
  <Application>Microsoft Macintosh PowerPoint</Application>
  <PresentationFormat>Произвольный</PresentationFormat>
  <Paragraphs>88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Anvar Khalmuratov</cp:lastModifiedBy>
  <cp:revision>2</cp:revision>
  <dcterms:created xsi:type="dcterms:W3CDTF">2025-12-22T19:28:09Z</dcterms:created>
  <dcterms:modified xsi:type="dcterms:W3CDTF">2025-12-22T19:32:53Z</dcterms:modified>
</cp:coreProperties>
</file>